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AB087-60F5-4672-AFF4-8766EF80C1C9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BD15-554F-449E-9620-10A1BA381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91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AB087-60F5-4672-AFF4-8766EF80C1C9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BD15-554F-449E-9620-10A1BA381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741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AB087-60F5-4672-AFF4-8766EF80C1C9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BD15-554F-449E-9620-10A1BA381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055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AB087-60F5-4672-AFF4-8766EF80C1C9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BD15-554F-449E-9620-10A1BA381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345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AB087-60F5-4672-AFF4-8766EF80C1C9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BD15-554F-449E-9620-10A1BA381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783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AB087-60F5-4672-AFF4-8766EF80C1C9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BD15-554F-449E-9620-10A1BA381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911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AB087-60F5-4672-AFF4-8766EF80C1C9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BD15-554F-449E-9620-10A1BA381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476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AB087-60F5-4672-AFF4-8766EF80C1C9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BD15-554F-449E-9620-10A1BA381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917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AB087-60F5-4672-AFF4-8766EF80C1C9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BD15-554F-449E-9620-10A1BA381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72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AB087-60F5-4672-AFF4-8766EF80C1C9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BD15-554F-449E-9620-10A1BA381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304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AB087-60F5-4672-AFF4-8766EF80C1C9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BD15-554F-449E-9620-10A1BA381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629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AB087-60F5-4672-AFF4-8766EF80C1C9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7BD15-554F-449E-9620-10A1BA381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846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96" y="1512094"/>
            <a:ext cx="1109663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4985" y="304800"/>
            <a:ext cx="23531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</a:rPr>
              <a:t>Personal challenge </a:t>
            </a:r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05200" y="1289804"/>
            <a:ext cx="4572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rgbClr val="385623"/>
                </a:solidFill>
                <a:latin typeface="Arial"/>
                <a:ea typeface="Times New Roman"/>
              </a:rPr>
              <a:t>Equipment</a:t>
            </a:r>
            <a:endParaRPr lang="en-GB" sz="1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indent="-342900">
              <a:buFont typeface="Symbol"/>
              <a:buChar char=""/>
            </a:pPr>
            <a:r>
              <a:rPr lang="en-US" sz="1400" dirty="0">
                <a:solidFill>
                  <a:prstClr val="black"/>
                </a:solidFill>
                <a:latin typeface="Arial"/>
                <a:ea typeface="Times New Roman"/>
                <a:cs typeface="Arial"/>
              </a:rPr>
              <a:t>Tennis Ball</a:t>
            </a:r>
            <a:endParaRPr lang="en-GB" sz="1600" dirty="0">
              <a:solidFill>
                <a:prstClr val="black"/>
              </a:solidFill>
              <a:latin typeface="Times New Roman"/>
              <a:ea typeface="Times New Roman"/>
              <a:cs typeface="Arial"/>
            </a:endParaRPr>
          </a:p>
          <a:p>
            <a:pPr marL="342900" indent="-342900">
              <a:buFont typeface="Symbol"/>
              <a:buChar char=""/>
            </a:pPr>
            <a:r>
              <a:rPr lang="en-US" sz="1400" dirty="0">
                <a:solidFill>
                  <a:prstClr val="black"/>
                </a:solidFill>
                <a:latin typeface="Arial"/>
                <a:ea typeface="Times New Roman"/>
                <a:cs typeface="Arial"/>
              </a:rPr>
              <a:t>Wall</a:t>
            </a:r>
            <a:endParaRPr lang="en-GB" sz="1600" dirty="0">
              <a:solidFill>
                <a:prstClr val="black"/>
              </a:solidFill>
              <a:latin typeface="Times New Roman"/>
              <a:ea typeface="Times New Roman"/>
              <a:cs typeface="Arial"/>
            </a:endParaRPr>
          </a:p>
          <a:p>
            <a:pPr marL="342900" indent="-342900">
              <a:buFont typeface="Symbol"/>
              <a:buChar char=""/>
            </a:pPr>
            <a:r>
              <a:rPr lang="en-US" sz="1400" dirty="0">
                <a:solidFill>
                  <a:prstClr val="black"/>
                </a:solidFill>
                <a:latin typeface="Arial"/>
                <a:ea typeface="Times New Roman"/>
                <a:cs typeface="Arial"/>
              </a:rPr>
              <a:t>Tape Measure and markers/cone</a:t>
            </a:r>
            <a:endParaRPr lang="en-GB" sz="1600" dirty="0">
              <a:solidFill>
                <a:prstClr val="black"/>
              </a:solidFill>
              <a:latin typeface="Times New Roman"/>
              <a:ea typeface="Times New Roman"/>
              <a:cs typeface="Arial"/>
            </a:endParaRPr>
          </a:p>
          <a:p>
            <a:pPr marL="342900" indent="-342900">
              <a:buFont typeface="Symbol"/>
              <a:buChar char=""/>
            </a:pPr>
            <a:r>
              <a:rPr lang="en-US" sz="1400" dirty="0">
                <a:solidFill>
                  <a:prstClr val="black"/>
                </a:solidFill>
                <a:latin typeface="Arial"/>
                <a:ea typeface="Times New Roman"/>
                <a:cs typeface="Arial"/>
              </a:rPr>
              <a:t>Clip board, pen and score sheets</a:t>
            </a:r>
            <a:endParaRPr lang="en-GB" sz="1600" dirty="0">
              <a:solidFill>
                <a:prstClr val="black"/>
              </a:solidFill>
              <a:latin typeface="Times New Roman"/>
              <a:ea typeface="Times New Roman"/>
              <a:cs typeface="Arial"/>
            </a:endParaRPr>
          </a:p>
          <a:p>
            <a:pPr marL="179705"/>
            <a:r>
              <a:rPr lang="en-US" sz="1600" dirty="0">
                <a:solidFill>
                  <a:prstClr val="black"/>
                </a:solidFill>
                <a:latin typeface="Times New Roman"/>
                <a:ea typeface="Times New Roman"/>
              </a:rPr>
              <a:t> </a:t>
            </a:r>
            <a:endParaRPr lang="en-GB" sz="16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4985" y="914400"/>
            <a:ext cx="2582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385623"/>
                </a:solidFill>
                <a:latin typeface="Arial"/>
                <a:ea typeface="Times New Roman"/>
              </a:rPr>
              <a:t>Alternate Hand Throw</a:t>
            </a:r>
            <a:endParaRPr lang="en-GB" sz="105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24984" y="3276600"/>
            <a:ext cx="8590415" cy="2590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US" sz="1400" b="1" dirty="0">
                <a:solidFill>
                  <a:srgbClr val="385623"/>
                </a:solidFill>
                <a:latin typeface="Arial"/>
                <a:ea typeface="Times New Roman"/>
              </a:rPr>
              <a:t>Instructions </a:t>
            </a:r>
            <a:endParaRPr lang="en-GB" sz="1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Arial"/>
                <a:ea typeface="Times New Roman"/>
              </a:rPr>
              <a:t>A marker/cone is placed 2 </a:t>
            </a:r>
            <a:r>
              <a:rPr lang="en-US" sz="1400" dirty="0" err="1">
                <a:solidFill>
                  <a:prstClr val="black"/>
                </a:solidFill>
                <a:latin typeface="Arial"/>
                <a:ea typeface="Times New Roman"/>
              </a:rPr>
              <a:t>metres</a:t>
            </a:r>
            <a:r>
              <a:rPr lang="en-US" sz="1400" dirty="0">
                <a:solidFill>
                  <a:prstClr val="black"/>
                </a:solidFill>
                <a:latin typeface="Arial"/>
                <a:ea typeface="Times New Roman"/>
              </a:rPr>
              <a:t> from the wall.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Arial"/>
                <a:ea typeface="Times New Roman"/>
              </a:rPr>
              <a:t>Thrower starts behind it.</a:t>
            </a:r>
            <a:endParaRPr lang="en-GB" sz="1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  <a:latin typeface="Arial"/>
                <a:ea typeface="Times New Roman"/>
              </a:rPr>
              <a:t>The ball is thrown from one hand in an underarm action against the wall, and attempted to be caught with the opposite hand. </a:t>
            </a:r>
            <a:endParaRPr lang="en-GB" sz="1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  <a:latin typeface="Arial"/>
                <a:ea typeface="Times New Roman"/>
              </a:rPr>
              <a:t>The ball is then thrown back against the wall and caught with the 1</a:t>
            </a:r>
            <a:r>
              <a:rPr lang="en-GB" sz="1400" baseline="30000" dirty="0">
                <a:solidFill>
                  <a:prstClr val="black"/>
                </a:solidFill>
                <a:latin typeface="Arial"/>
                <a:ea typeface="Times New Roman"/>
              </a:rPr>
              <a:t>st</a:t>
            </a:r>
            <a:r>
              <a:rPr lang="en-GB" sz="1400" dirty="0">
                <a:solidFill>
                  <a:prstClr val="black"/>
                </a:solidFill>
                <a:latin typeface="Arial"/>
                <a:ea typeface="Times New Roman"/>
              </a:rPr>
              <a:t> hand.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Arial"/>
                <a:ea typeface="Times New Roman"/>
              </a:rPr>
              <a:t>This is timed for 30 seconds and the number of successful catches recorded.</a:t>
            </a:r>
            <a:endParaRPr lang="en-GB" sz="1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28600" indent="-228600"/>
            <a:endParaRPr lang="en-US" sz="1400" b="1" dirty="0">
              <a:solidFill>
                <a:prstClr val="black"/>
              </a:solidFill>
              <a:latin typeface="Arial"/>
              <a:ea typeface="Times New Roman"/>
            </a:endParaRPr>
          </a:p>
          <a:p>
            <a:pPr marL="228600" indent="-228600"/>
            <a:r>
              <a:rPr lang="en-US" sz="1400" b="1" dirty="0">
                <a:solidFill>
                  <a:prstClr val="black"/>
                </a:solidFill>
                <a:latin typeface="Arial"/>
                <a:ea typeface="Times New Roman"/>
              </a:rPr>
              <a:t>KS1 – One Hand Throw –</a:t>
            </a:r>
            <a:r>
              <a:rPr lang="en-US" sz="1400" dirty="0">
                <a:solidFill>
                  <a:prstClr val="black"/>
                </a:solidFill>
                <a:latin typeface="Arial"/>
                <a:ea typeface="Times New Roman"/>
              </a:rPr>
              <a:t> throw and catch with 2 hands</a:t>
            </a:r>
            <a:endParaRPr lang="en-GB" sz="16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7597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400552" cy="1162050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Algerian" pitchFamily="82" charset="0"/>
              </a:rPr>
              <a:t>THROW &amp;CATCH</a:t>
            </a:r>
            <a:endParaRPr lang="en-GB" sz="4000" dirty="0">
              <a:latin typeface="Algerian" pitchFamily="8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114668" cy="4691063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 Throw a ball against the rebound net AND catch it.</a:t>
            </a:r>
          </a:p>
          <a:p>
            <a:endParaRPr lang="en-GB" dirty="0" smtClean="0"/>
          </a:p>
          <a:p>
            <a:r>
              <a:rPr lang="en-GB" dirty="0" smtClean="0"/>
              <a:t>You can move to catch the ball, but must return behind the line before you throw again.</a:t>
            </a:r>
          </a:p>
          <a:p>
            <a:endParaRPr lang="en-GB" dirty="0" smtClean="0"/>
          </a:p>
          <a:p>
            <a:r>
              <a:rPr lang="en-GB" b="1" dirty="0" smtClean="0"/>
              <a:t>HOW MANY TIMES CAN YOU CATCH THE BALL IN 30 SECONDS?</a:t>
            </a:r>
          </a:p>
          <a:p>
            <a:endParaRPr lang="en-GB" dirty="0" smtClean="0"/>
          </a:p>
          <a:p>
            <a:r>
              <a:rPr lang="en-GB" b="1" dirty="0" smtClean="0"/>
              <a:t>1 ATTEMPT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b="1" dirty="0" smtClean="0"/>
              <a:t>GOLD	10</a:t>
            </a:r>
          </a:p>
          <a:p>
            <a:r>
              <a:rPr lang="en-GB" b="1" dirty="0" smtClean="0"/>
              <a:t>SILVER	7</a:t>
            </a:r>
          </a:p>
          <a:p>
            <a:r>
              <a:rPr lang="en-GB" b="1" dirty="0" smtClean="0"/>
              <a:t>BRONZE	4</a:t>
            </a:r>
            <a:endParaRPr lang="en-GB" b="1" dirty="0"/>
          </a:p>
        </p:txBody>
      </p:sp>
      <p:pic>
        <p:nvPicPr>
          <p:cNvPr id="1028" name="Picture 4" descr="http://www.universalservicesuk.co.uk/product-imagery/tb9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000108"/>
            <a:ext cx="2143140" cy="21431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0" y="5286388"/>
            <a:ext cx="364333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prstClr val="black"/>
                </a:solidFill>
              </a:rPr>
              <a:t>TCHOUKBALL GOAL AND SIZE 4 BALL</a:t>
            </a:r>
          </a:p>
          <a:p>
            <a:pPr algn="ctr"/>
            <a:r>
              <a:rPr lang="en-GB" sz="1600" dirty="0">
                <a:solidFill>
                  <a:prstClr val="black"/>
                </a:solidFill>
              </a:rPr>
              <a:t>STOPWATCH</a:t>
            </a:r>
          </a:p>
        </p:txBody>
      </p:sp>
      <p:sp>
        <p:nvSpPr>
          <p:cNvPr id="6" name="Minus 5"/>
          <p:cNvSpPr/>
          <p:nvPr/>
        </p:nvSpPr>
        <p:spPr>
          <a:xfrm rot="1351004">
            <a:off x="3701128" y="4155642"/>
            <a:ext cx="2071702" cy="714380"/>
          </a:xfrm>
          <a:prstGeom prst="mathMinus">
            <a:avLst>
              <a:gd name="adj1" fmla="val 147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4500562" y="3286124"/>
            <a:ext cx="1214446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214942" y="378619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3 metres</a:t>
            </a:r>
          </a:p>
        </p:txBody>
      </p:sp>
    </p:spTree>
    <p:extLst>
      <p:ext uri="{BB962C8B-B14F-4D97-AF65-F5344CB8AC3E}">
        <p14:creationId xmlns:p14="http://schemas.microsoft.com/office/powerpoint/2010/main" val="2821646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latin typeface="Algerian" pitchFamily="82" charset="0"/>
              </a:rPr>
              <a:t>Hoopla</a:t>
            </a:r>
            <a:endParaRPr lang="en-GB" sz="4000" dirty="0">
              <a:latin typeface="Algerian" pitchFamily="8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Stand behind the line and throw the hoops over the cones.</a:t>
            </a:r>
          </a:p>
          <a:p>
            <a:r>
              <a:rPr lang="en-GB" dirty="0" smtClean="0"/>
              <a:t>The 4 cones and 8 hoops are colour co-ordinated and you have to match them up.</a:t>
            </a:r>
          </a:p>
          <a:p>
            <a:r>
              <a:rPr lang="en-GB" dirty="0" smtClean="0"/>
              <a:t>The nearest cone scores 1 point and the furthest one away scores 4 points.</a:t>
            </a:r>
          </a:p>
          <a:p>
            <a:endParaRPr lang="en-GB" dirty="0" smtClean="0"/>
          </a:p>
          <a:p>
            <a:r>
              <a:rPr lang="en-GB" b="1" dirty="0" smtClean="0"/>
              <a:t>1 ATTEMPT</a:t>
            </a:r>
          </a:p>
          <a:p>
            <a:endParaRPr lang="en-GB" b="1" dirty="0" smtClean="0"/>
          </a:p>
          <a:p>
            <a:r>
              <a:rPr lang="en-GB" b="1" dirty="0" smtClean="0"/>
              <a:t>GOLD	18</a:t>
            </a:r>
          </a:p>
          <a:p>
            <a:r>
              <a:rPr lang="en-GB" b="1" dirty="0" smtClean="0"/>
              <a:t>SILVER	14</a:t>
            </a:r>
          </a:p>
          <a:p>
            <a:r>
              <a:rPr lang="en-GB" b="1" dirty="0" smtClean="0"/>
              <a:t>BRONZE	10</a:t>
            </a:r>
            <a:endParaRPr lang="en-GB" b="1" dirty="0"/>
          </a:p>
        </p:txBody>
      </p:sp>
      <p:pic>
        <p:nvPicPr>
          <p:cNvPr id="6" name="Picture 5" descr="A &amp; T multi skills00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1071546"/>
            <a:ext cx="2928958" cy="2196718"/>
          </a:xfrm>
          <a:prstGeom prst="rect">
            <a:avLst/>
          </a:prstGeom>
        </p:spPr>
      </p:pic>
      <p:pic>
        <p:nvPicPr>
          <p:cNvPr id="7" name="Picture 6" descr="A &amp; T multi skills00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3357562"/>
            <a:ext cx="2952738" cy="22145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29454" y="3500438"/>
            <a:ext cx="1643074" cy="206210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prstClr val="black"/>
                </a:solidFill>
              </a:rPr>
              <a:t>8 MINI HOOPS</a:t>
            </a:r>
          </a:p>
          <a:p>
            <a:pPr algn="ctr"/>
            <a:r>
              <a:rPr lang="en-GB" sz="1600" b="1" dirty="0">
                <a:solidFill>
                  <a:prstClr val="black"/>
                </a:solidFill>
              </a:rPr>
              <a:t>(46CM)</a:t>
            </a:r>
          </a:p>
          <a:p>
            <a:pPr algn="ctr"/>
            <a:r>
              <a:rPr lang="en-GB" sz="1600" b="1" dirty="0">
                <a:solidFill>
                  <a:prstClr val="black"/>
                </a:solidFill>
              </a:rPr>
              <a:t>4 CONES: -</a:t>
            </a:r>
          </a:p>
          <a:p>
            <a:pPr algn="ctr"/>
            <a:r>
              <a:rPr lang="en-GB" sz="1600" b="1" dirty="0">
                <a:solidFill>
                  <a:prstClr val="black"/>
                </a:solidFill>
              </a:rPr>
              <a:t>1.4M FROM LINE</a:t>
            </a:r>
          </a:p>
          <a:p>
            <a:pPr algn="ctr"/>
            <a:r>
              <a:rPr lang="en-GB" sz="1600" b="1" dirty="0">
                <a:solidFill>
                  <a:prstClr val="black"/>
                </a:solidFill>
              </a:rPr>
              <a:t>2.2M FROM LINE</a:t>
            </a:r>
          </a:p>
          <a:p>
            <a:pPr algn="ctr"/>
            <a:r>
              <a:rPr lang="en-GB" sz="1600" b="1" dirty="0">
                <a:solidFill>
                  <a:prstClr val="black"/>
                </a:solidFill>
              </a:rPr>
              <a:t>3M FROM LINE</a:t>
            </a:r>
          </a:p>
          <a:p>
            <a:pPr algn="ctr"/>
            <a:r>
              <a:rPr lang="en-GB" sz="1600" b="1" dirty="0">
                <a:solidFill>
                  <a:prstClr val="black"/>
                </a:solidFill>
              </a:rPr>
              <a:t>4M FROM LINE</a:t>
            </a:r>
          </a:p>
          <a:p>
            <a:pPr algn="ctr"/>
            <a:r>
              <a:rPr lang="en-GB" sz="1600" b="1" dirty="0">
                <a:solidFill>
                  <a:prstClr val="black"/>
                </a:solidFill>
              </a:rPr>
              <a:t>4 LINES</a:t>
            </a:r>
          </a:p>
        </p:txBody>
      </p:sp>
    </p:spTree>
    <p:extLst>
      <p:ext uri="{BB962C8B-B14F-4D97-AF65-F5344CB8AC3E}">
        <p14:creationId xmlns:p14="http://schemas.microsoft.com/office/powerpoint/2010/main" val="1000595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latin typeface="Algerian" pitchFamily="82" charset="0"/>
              </a:rPr>
              <a:t>shooting</a:t>
            </a:r>
            <a:endParaRPr lang="en-GB" sz="4000" dirty="0">
              <a:latin typeface="Algerian" pitchFamily="82" charset="0"/>
            </a:endParaRPr>
          </a:p>
        </p:txBody>
      </p:sp>
      <p:pic>
        <p:nvPicPr>
          <p:cNvPr id="5" name="Content Placeholder 4" descr="A &amp; T multi skills00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43306" y="1357298"/>
            <a:ext cx="3325214" cy="443361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Stand behind the red line to shoot.</a:t>
            </a:r>
          </a:p>
          <a:p>
            <a:r>
              <a:rPr lang="en-GB" dirty="0" smtClean="0"/>
              <a:t>You can use the backboard.</a:t>
            </a:r>
          </a:p>
          <a:p>
            <a:endParaRPr lang="en-GB" dirty="0" smtClean="0"/>
          </a:p>
          <a:p>
            <a:r>
              <a:rPr lang="en-GB" b="1" dirty="0" smtClean="0"/>
              <a:t>HOW MANY GOALS CAN YOU SCORE IN 30 SECONDS?</a:t>
            </a:r>
          </a:p>
          <a:p>
            <a:endParaRPr lang="en-GB" dirty="0" smtClean="0"/>
          </a:p>
          <a:p>
            <a:r>
              <a:rPr lang="en-GB" b="1" dirty="0" smtClean="0"/>
              <a:t>1 ATTEMPT</a:t>
            </a:r>
          </a:p>
          <a:p>
            <a:endParaRPr lang="en-GB" b="1" dirty="0" smtClean="0"/>
          </a:p>
          <a:p>
            <a:r>
              <a:rPr lang="en-GB" b="1" dirty="0" smtClean="0"/>
              <a:t>GOLD	6</a:t>
            </a:r>
          </a:p>
          <a:p>
            <a:r>
              <a:rPr lang="en-GB" b="1" dirty="0" smtClean="0"/>
              <a:t>SILVER	4</a:t>
            </a:r>
          </a:p>
          <a:p>
            <a:r>
              <a:rPr lang="en-GB" b="1" dirty="0" smtClean="0"/>
              <a:t>BRONZE	2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00562" y="5857892"/>
            <a:ext cx="185738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prstClr val="black"/>
                </a:solidFill>
              </a:rPr>
              <a:t>SIZE 4 NETBALL</a:t>
            </a:r>
          </a:p>
          <a:p>
            <a:pPr algn="ctr"/>
            <a:r>
              <a:rPr lang="en-GB" sz="1600" dirty="0">
                <a:solidFill>
                  <a:prstClr val="black"/>
                </a:solidFill>
              </a:rPr>
              <a:t>STOPWATCH</a:t>
            </a:r>
          </a:p>
        </p:txBody>
      </p:sp>
    </p:spTree>
    <p:extLst>
      <p:ext uri="{BB962C8B-B14F-4D97-AF65-F5344CB8AC3E}">
        <p14:creationId xmlns:p14="http://schemas.microsoft.com/office/powerpoint/2010/main" val="3673335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latin typeface="Algerian" pitchFamily="82" charset="0"/>
              </a:rPr>
              <a:t>Bounce up</a:t>
            </a:r>
            <a:endParaRPr lang="en-GB" sz="4000" dirty="0">
              <a:latin typeface="Algerian" pitchFamily="8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Bounce a sponge tennis ball  in the air.</a:t>
            </a:r>
          </a:p>
          <a:p>
            <a:endParaRPr lang="en-GB" dirty="0" smtClean="0"/>
          </a:p>
          <a:p>
            <a:r>
              <a:rPr lang="en-GB" dirty="0" smtClean="0"/>
              <a:t>If the ball touches the floor or you stop bouncing, you have to start counting again.</a:t>
            </a:r>
          </a:p>
          <a:p>
            <a:endParaRPr lang="en-GB" dirty="0" smtClean="0"/>
          </a:p>
          <a:p>
            <a:r>
              <a:rPr lang="en-GB" b="1" dirty="0" smtClean="0"/>
              <a:t>HOW MANY BOUNCES CAN YOU DO IN 30 SECONDS?</a:t>
            </a:r>
          </a:p>
          <a:p>
            <a:endParaRPr lang="en-GB" dirty="0" smtClean="0"/>
          </a:p>
          <a:p>
            <a:r>
              <a:rPr lang="en-GB" b="1" dirty="0" smtClean="0"/>
              <a:t>1 ATTEMPT</a:t>
            </a:r>
          </a:p>
          <a:p>
            <a:endParaRPr lang="en-GB" dirty="0" smtClean="0"/>
          </a:p>
          <a:p>
            <a:r>
              <a:rPr lang="en-GB" b="1" dirty="0" smtClean="0"/>
              <a:t>GOLD	30+</a:t>
            </a:r>
          </a:p>
          <a:p>
            <a:r>
              <a:rPr lang="en-GB" b="1" dirty="0" smtClean="0"/>
              <a:t>SILVER	20+</a:t>
            </a:r>
          </a:p>
          <a:p>
            <a:r>
              <a:rPr lang="en-GB" b="1" dirty="0" smtClean="0"/>
              <a:t>BRONZE	10+</a:t>
            </a:r>
            <a:endParaRPr lang="en-GB" b="1" dirty="0"/>
          </a:p>
        </p:txBody>
      </p:sp>
      <p:pic>
        <p:nvPicPr>
          <p:cNvPr id="8" name="Content Placeholder 7" descr="A &amp; T multi skills00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3580" t="5820" r="12701" b="5426"/>
          <a:stretch>
            <a:fillRect/>
          </a:stretch>
        </p:blipFill>
        <p:spPr>
          <a:xfrm>
            <a:off x="4214810" y="1000108"/>
            <a:ext cx="2714644" cy="4357718"/>
          </a:xfrm>
        </p:spPr>
      </p:pic>
      <p:sp>
        <p:nvSpPr>
          <p:cNvPr id="9" name="TextBox 8"/>
          <p:cNvSpPr txBox="1"/>
          <p:nvPr/>
        </p:nvSpPr>
        <p:spPr>
          <a:xfrm>
            <a:off x="4214810" y="5643578"/>
            <a:ext cx="278608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prstClr val="black"/>
                </a:solidFill>
              </a:rPr>
              <a:t>RACKET AND SPONGE BALL</a:t>
            </a:r>
          </a:p>
          <a:p>
            <a:pPr algn="ctr"/>
            <a:r>
              <a:rPr lang="en-GB" sz="1600" b="1" dirty="0">
                <a:solidFill>
                  <a:prstClr val="black"/>
                </a:solidFill>
              </a:rPr>
              <a:t>STOPWATCH</a:t>
            </a:r>
          </a:p>
        </p:txBody>
      </p:sp>
    </p:spTree>
    <p:extLst>
      <p:ext uri="{BB962C8B-B14F-4D97-AF65-F5344CB8AC3E}">
        <p14:creationId xmlns:p14="http://schemas.microsoft.com/office/powerpoint/2010/main" val="1149468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900486" cy="1162050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Algerian" pitchFamily="82" charset="0"/>
              </a:rPr>
              <a:t>Speed bounce</a:t>
            </a:r>
            <a:endParaRPr lang="en-GB" sz="4000" dirty="0">
              <a:latin typeface="Algerian" pitchFamily="8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Jump from one side of the barrier to the other.</a:t>
            </a:r>
          </a:p>
          <a:p>
            <a:endParaRPr lang="en-GB" b="1" dirty="0" smtClean="0"/>
          </a:p>
          <a:p>
            <a:r>
              <a:rPr lang="en-GB" b="1" dirty="0" smtClean="0"/>
              <a:t>HOW MANY TIMES CAN YOU JUMP FROM ONE SIDE TO THE OTHER IN 30 SECONDS?</a:t>
            </a:r>
          </a:p>
          <a:p>
            <a:endParaRPr lang="en-GB" dirty="0" smtClean="0"/>
          </a:p>
          <a:p>
            <a:r>
              <a:rPr lang="en-GB" b="1" dirty="0" smtClean="0"/>
              <a:t>1 ATTEMPT</a:t>
            </a:r>
          </a:p>
          <a:p>
            <a:endParaRPr lang="en-GB" dirty="0" smtClean="0"/>
          </a:p>
          <a:p>
            <a:r>
              <a:rPr lang="en-GB" b="1" dirty="0" smtClean="0"/>
              <a:t>GOLD	50+</a:t>
            </a:r>
          </a:p>
          <a:p>
            <a:r>
              <a:rPr lang="en-GB" b="1" dirty="0" smtClean="0"/>
              <a:t>SILVER	40+</a:t>
            </a:r>
          </a:p>
          <a:p>
            <a:r>
              <a:rPr lang="en-GB" b="1" dirty="0" smtClean="0"/>
              <a:t>BRONZE	30+</a:t>
            </a:r>
            <a:endParaRPr lang="en-GB" b="1" dirty="0"/>
          </a:p>
        </p:txBody>
      </p:sp>
      <p:pic>
        <p:nvPicPr>
          <p:cNvPr id="7" name="Content Placeholder 6" descr="A &amp; T multi skills001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4071934" y="1500174"/>
            <a:ext cx="3686172" cy="4159770"/>
          </a:xfrm>
        </p:spPr>
      </p:pic>
      <p:sp>
        <p:nvSpPr>
          <p:cNvPr id="5" name="TextBox 4"/>
          <p:cNvSpPr txBox="1"/>
          <p:nvPr/>
        </p:nvSpPr>
        <p:spPr>
          <a:xfrm>
            <a:off x="4071934" y="5929330"/>
            <a:ext cx="3786214" cy="61555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sz="1600" b="1" dirty="0">
                <a:solidFill>
                  <a:prstClr val="black"/>
                </a:solidFill>
              </a:rPr>
              <a:t>SPEED BOUNCE MAT AND BARRIER</a:t>
            </a:r>
          </a:p>
          <a:p>
            <a:pPr algn="ctr"/>
            <a:r>
              <a:rPr lang="en-GB" sz="1600" b="1" dirty="0">
                <a:solidFill>
                  <a:prstClr val="black"/>
                </a:solidFill>
              </a:rPr>
              <a:t>STOPWATCH</a:t>
            </a:r>
          </a:p>
        </p:txBody>
      </p:sp>
    </p:spTree>
    <p:extLst>
      <p:ext uri="{BB962C8B-B14F-4D97-AF65-F5344CB8AC3E}">
        <p14:creationId xmlns:p14="http://schemas.microsoft.com/office/powerpoint/2010/main" val="1405572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543692" cy="1162050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Algerian" pitchFamily="82" charset="0"/>
              </a:rPr>
              <a:t>Bouncing ball on bench</a:t>
            </a:r>
            <a:endParaRPr lang="en-GB" sz="4000" dirty="0">
              <a:latin typeface="Algerian" pitchFamily="82" charset="0"/>
            </a:endParaRPr>
          </a:p>
        </p:txBody>
      </p:sp>
      <p:pic>
        <p:nvPicPr>
          <p:cNvPr id="5" name="Content Placeholder 4" descr="A &amp; T multi skills000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4572000" y="1500174"/>
            <a:ext cx="2265458" cy="414340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GB" dirty="0" smtClean="0"/>
              <a:t>Stand on the bench.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Bounce the ball 5 times as you walk along the bench.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Run with the ball back to the start.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Go back to the start if you make a mistake.</a:t>
            </a:r>
          </a:p>
          <a:p>
            <a:endParaRPr lang="en-GB" dirty="0" smtClean="0"/>
          </a:p>
          <a:p>
            <a:r>
              <a:rPr lang="en-GB" b="1" dirty="0" smtClean="0"/>
              <a:t>HOW MANY TIMES CAN YOU DO THIS IN 30 SECONDS?</a:t>
            </a:r>
          </a:p>
          <a:p>
            <a:endParaRPr lang="en-GB" dirty="0" smtClean="0"/>
          </a:p>
          <a:p>
            <a:r>
              <a:rPr lang="en-GB" b="1" dirty="0" smtClean="0"/>
              <a:t>1 ATTEMPT</a:t>
            </a:r>
          </a:p>
          <a:p>
            <a:endParaRPr lang="en-GB" b="1" dirty="0" smtClean="0"/>
          </a:p>
          <a:p>
            <a:r>
              <a:rPr lang="en-GB" b="1" dirty="0" smtClean="0"/>
              <a:t>GOLD	5</a:t>
            </a:r>
          </a:p>
          <a:p>
            <a:r>
              <a:rPr lang="en-GB" b="1" dirty="0" smtClean="0"/>
              <a:t>SILVER	4</a:t>
            </a:r>
          </a:p>
          <a:p>
            <a:r>
              <a:rPr lang="en-GB" b="1" dirty="0" smtClean="0"/>
              <a:t>BRONZE	3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714876" y="5929330"/>
            <a:ext cx="207170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prstClr val="black"/>
                </a:solidFill>
              </a:rPr>
              <a:t>BENCH, NETBALL</a:t>
            </a:r>
          </a:p>
          <a:p>
            <a:pPr algn="ctr"/>
            <a:r>
              <a:rPr lang="en-GB" sz="1600" b="1" dirty="0">
                <a:solidFill>
                  <a:prstClr val="black"/>
                </a:solidFill>
              </a:rPr>
              <a:t>STOPWATCH</a:t>
            </a:r>
          </a:p>
        </p:txBody>
      </p:sp>
    </p:spTree>
    <p:extLst>
      <p:ext uri="{BB962C8B-B14F-4D97-AF65-F5344CB8AC3E}">
        <p14:creationId xmlns:p14="http://schemas.microsoft.com/office/powerpoint/2010/main" val="1951993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614866" cy="1162050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Algerian" pitchFamily="82" charset="0"/>
              </a:rPr>
              <a:t>Jump &amp; catch</a:t>
            </a:r>
            <a:endParaRPr lang="en-GB" sz="4000" dirty="0">
              <a:latin typeface="Algerian" pitchFamily="82" charset="0"/>
            </a:endParaRPr>
          </a:p>
        </p:txBody>
      </p:sp>
      <p:pic>
        <p:nvPicPr>
          <p:cNvPr id="5" name="Content Placeholder 4" descr="A &amp; T multi skills0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00826" y="1428736"/>
            <a:ext cx="1928826" cy="194474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Stand on the end of a bench and throw the ball into the marked area on the wall.</a:t>
            </a:r>
          </a:p>
          <a:p>
            <a:r>
              <a:rPr lang="en-GB" dirty="0" smtClean="0"/>
              <a:t>Jump off the bench to catch the ball whilst you and the ball are in the air.</a:t>
            </a:r>
          </a:p>
          <a:p>
            <a:endParaRPr lang="en-GB" dirty="0" smtClean="0"/>
          </a:p>
          <a:p>
            <a:r>
              <a:rPr lang="en-GB" b="1" dirty="0" smtClean="0"/>
              <a:t>HOW MANY CATCHES CAN YOU GET IN 30 SECONDS?</a:t>
            </a:r>
          </a:p>
          <a:p>
            <a:endParaRPr lang="en-GB" dirty="0" smtClean="0"/>
          </a:p>
          <a:p>
            <a:r>
              <a:rPr lang="en-GB" b="1" dirty="0" smtClean="0"/>
              <a:t>1 ATTEMPT</a:t>
            </a:r>
          </a:p>
          <a:p>
            <a:endParaRPr lang="en-GB" b="1" dirty="0" smtClean="0"/>
          </a:p>
          <a:p>
            <a:r>
              <a:rPr lang="en-GB" b="1" dirty="0" smtClean="0"/>
              <a:t>GOLD	6</a:t>
            </a:r>
          </a:p>
          <a:p>
            <a:r>
              <a:rPr lang="en-GB" b="1" dirty="0" smtClean="0"/>
              <a:t>SILVER	5	</a:t>
            </a:r>
          </a:p>
          <a:p>
            <a:r>
              <a:rPr lang="en-GB" b="1" dirty="0" smtClean="0"/>
              <a:t>BRONZE	4</a:t>
            </a:r>
            <a:endParaRPr lang="en-GB" b="1" dirty="0"/>
          </a:p>
        </p:txBody>
      </p:sp>
      <p:pic>
        <p:nvPicPr>
          <p:cNvPr id="6" name="Picture 5" descr="A &amp; T multi skills0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1428736"/>
            <a:ext cx="2221783" cy="1998716"/>
          </a:xfrm>
          <a:prstGeom prst="rect">
            <a:avLst/>
          </a:prstGeom>
        </p:spPr>
      </p:pic>
      <p:pic>
        <p:nvPicPr>
          <p:cNvPr id="7" name="Picture 6" descr="A &amp; T multi skills00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9058" y="3714752"/>
            <a:ext cx="2214780" cy="20002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15074" y="5143512"/>
            <a:ext cx="228601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prstClr val="black"/>
                </a:solidFill>
              </a:rPr>
              <a:t>BENCH, NETBALL, HOOP</a:t>
            </a:r>
          </a:p>
          <a:p>
            <a:pPr algn="ctr"/>
            <a:r>
              <a:rPr lang="en-GB" sz="1600" dirty="0">
                <a:solidFill>
                  <a:prstClr val="black"/>
                </a:solidFill>
              </a:rPr>
              <a:t>STOPWATCH</a:t>
            </a:r>
          </a:p>
        </p:txBody>
      </p:sp>
    </p:spTree>
    <p:extLst>
      <p:ext uri="{BB962C8B-B14F-4D97-AF65-F5344CB8AC3E}">
        <p14:creationId xmlns:p14="http://schemas.microsoft.com/office/powerpoint/2010/main" val="4196737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543692" cy="1162050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Algerian" pitchFamily="82" charset="0"/>
              </a:rPr>
              <a:t>STORK balance</a:t>
            </a:r>
            <a:endParaRPr lang="en-GB" sz="4000" dirty="0">
              <a:latin typeface="Algerian" pitchFamily="8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400420" cy="4691063"/>
          </a:xfrm>
        </p:spPr>
        <p:txBody>
          <a:bodyPr/>
          <a:lstStyle/>
          <a:p>
            <a:r>
              <a:rPr lang="en-GB" dirty="0" smtClean="0"/>
              <a:t>Stand on one leg on the balance disc.</a:t>
            </a:r>
          </a:p>
          <a:p>
            <a:r>
              <a:rPr lang="en-GB" dirty="0" smtClean="0"/>
              <a:t>The foot that is in the air can touch or be in front of the knee of the standing leg.</a:t>
            </a:r>
          </a:p>
          <a:p>
            <a:endParaRPr lang="en-GB" dirty="0" smtClean="0"/>
          </a:p>
          <a:p>
            <a:r>
              <a:rPr lang="en-GB" b="1" dirty="0" smtClean="0"/>
              <a:t>HOW LONG CAN YOU BALANCE FOR WITHOUT PUTTING YOU FOOT DOWN?</a:t>
            </a:r>
          </a:p>
          <a:p>
            <a:endParaRPr lang="en-GB" dirty="0" smtClean="0"/>
          </a:p>
          <a:p>
            <a:r>
              <a:rPr lang="en-GB" b="1" dirty="0" smtClean="0"/>
              <a:t>TIME LIMIT: 30SECONDS</a:t>
            </a:r>
          </a:p>
          <a:p>
            <a:endParaRPr lang="en-GB" dirty="0" smtClean="0"/>
          </a:p>
          <a:p>
            <a:r>
              <a:rPr lang="en-GB" b="1" dirty="0" smtClean="0"/>
              <a:t>1 ATTEMPT</a:t>
            </a:r>
          </a:p>
          <a:p>
            <a:endParaRPr lang="en-GB" b="1" dirty="0" smtClean="0"/>
          </a:p>
          <a:p>
            <a:r>
              <a:rPr lang="en-GB" b="1" dirty="0" smtClean="0"/>
              <a:t>GOLD	foot  stays in air</a:t>
            </a:r>
          </a:p>
          <a:p>
            <a:r>
              <a:rPr lang="en-GB" b="1" dirty="0" smtClean="0"/>
              <a:t>SILVER	1 contact with disc/floor</a:t>
            </a:r>
          </a:p>
          <a:p>
            <a:r>
              <a:rPr lang="en-GB" b="1" dirty="0" smtClean="0"/>
              <a:t>BRONZE	2+contacts with disc/floor</a:t>
            </a:r>
            <a:endParaRPr lang="en-GB" b="1" dirty="0"/>
          </a:p>
        </p:txBody>
      </p:sp>
      <p:pic>
        <p:nvPicPr>
          <p:cNvPr id="5" name="Picture 22" descr="http://www.tumbltrak.com/images/products/10-10650-thum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4071942"/>
            <a:ext cx="1073941" cy="58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" name="Picture 30" descr="http://www.tumbltrak.com/images/special/balance-disc-gymnastic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1785926"/>
            <a:ext cx="2047875" cy="28575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72066" y="5143512"/>
            <a:ext cx="228601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prstClr val="black"/>
                </a:solidFill>
              </a:rPr>
              <a:t>BALANCE DISC</a:t>
            </a:r>
          </a:p>
          <a:p>
            <a:pPr algn="ctr"/>
            <a:r>
              <a:rPr lang="en-GB" sz="1600" b="1" dirty="0">
                <a:solidFill>
                  <a:prstClr val="black"/>
                </a:solidFill>
              </a:rPr>
              <a:t>STOP WATCH</a:t>
            </a:r>
          </a:p>
        </p:txBody>
      </p:sp>
    </p:spTree>
    <p:extLst>
      <p:ext uri="{BB962C8B-B14F-4D97-AF65-F5344CB8AC3E}">
        <p14:creationId xmlns:p14="http://schemas.microsoft.com/office/powerpoint/2010/main" val="88806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291964" y="1524516"/>
            <a:ext cx="4166236" cy="1523484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US" sz="1400" b="1" dirty="0">
                <a:solidFill>
                  <a:srgbClr val="7030A0"/>
                </a:solidFill>
                <a:latin typeface="Arial"/>
                <a:ea typeface="Times New Roman"/>
              </a:rPr>
              <a:t>    Equipment</a:t>
            </a:r>
            <a:endParaRPr lang="en-GB" sz="1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457200" indent="-228600"/>
            <a:r>
              <a:rPr lang="en-US" sz="1400" dirty="0">
                <a:solidFill>
                  <a:prstClr val="black"/>
                </a:solidFill>
                <a:latin typeface="Arial"/>
                <a:ea typeface="Times New Roman"/>
              </a:rPr>
              <a:t>8 cones</a:t>
            </a:r>
            <a:endParaRPr lang="en-GB" sz="1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457200" indent="-228600"/>
            <a:r>
              <a:rPr lang="en-US" sz="1400" dirty="0">
                <a:solidFill>
                  <a:prstClr val="black"/>
                </a:solidFill>
                <a:latin typeface="Arial"/>
                <a:ea typeface="Times New Roman"/>
              </a:rPr>
              <a:t>4 tennis balls</a:t>
            </a:r>
            <a:endParaRPr lang="en-GB" sz="1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457200" indent="-228600"/>
            <a:r>
              <a:rPr lang="en-US" sz="1400" dirty="0">
                <a:solidFill>
                  <a:prstClr val="black"/>
                </a:solidFill>
                <a:latin typeface="Arial"/>
                <a:ea typeface="Times New Roman"/>
              </a:rPr>
              <a:t>Stop watch</a:t>
            </a:r>
            <a:endParaRPr lang="en-GB" sz="1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457200" indent="-228600"/>
            <a:r>
              <a:rPr lang="en-US" sz="1400" dirty="0">
                <a:solidFill>
                  <a:prstClr val="black"/>
                </a:solidFill>
                <a:latin typeface="Arial"/>
                <a:ea typeface="Times New Roman"/>
              </a:rPr>
              <a:t>Clip board, pen and score sheets </a:t>
            </a:r>
            <a:endParaRPr lang="en-GB" sz="1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457200"/>
            <a:endParaRPr lang="en-GB" sz="1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r>
              <a:rPr lang="en-US" sz="1400" dirty="0">
                <a:solidFill>
                  <a:prstClr val="black"/>
                </a:solidFill>
                <a:latin typeface="Times New Roman"/>
                <a:ea typeface="Times New Roman"/>
              </a:rPr>
              <a:t> </a:t>
            </a:r>
            <a:endParaRPr lang="en-GB" sz="14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24"/>
          <a:stretch/>
        </p:blipFill>
        <p:spPr bwMode="auto">
          <a:xfrm>
            <a:off x="609600" y="1558925"/>
            <a:ext cx="4619625" cy="12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5800" y="1155184"/>
            <a:ext cx="1766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Arial"/>
                <a:ea typeface="Times New Roman"/>
              </a:rPr>
              <a:t>Zig Zag Agility</a:t>
            </a:r>
            <a:endParaRPr lang="en-GB" sz="105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381000"/>
            <a:ext cx="23531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</a:rPr>
              <a:t>Personal challenge </a:t>
            </a:r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09600" y="3429000"/>
            <a:ext cx="8305800" cy="3352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US" sz="1400" b="1" dirty="0">
                <a:solidFill>
                  <a:srgbClr val="7030A0"/>
                </a:solidFill>
                <a:latin typeface="Arial"/>
                <a:ea typeface="Times New Roman"/>
              </a:rPr>
              <a:t>Instructions </a:t>
            </a:r>
            <a:endParaRPr lang="en-GB" sz="1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28600" indent="-228600"/>
            <a:r>
              <a:rPr lang="en-US" sz="1400" dirty="0">
                <a:solidFill>
                  <a:prstClr val="black"/>
                </a:solidFill>
                <a:latin typeface="Arial"/>
                <a:ea typeface="Times New Roman"/>
              </a:rPr>
              <a:t>Set up the course as shown in the diagram. </a:t>
            </a:r>
          </a:p>
          <a:p>
            <a:pPr marL="228600" indent="-228600"/>
            <a:r>
              <a:rPr lang="en-US" sz="1400" dirty="0">
                <a:solidFill>
                  <a:prstClr val="black"/>
                </a:solidFill>
                <a:latin typeface="Arial"/>
                <a:ea typeface="Times New Roman"/>
              </a:rPr>
              <a:t>Cones are1m apart along sides and 2 m between the left and right hand cones.</a:t>
            </a:r>
          </a:p>
          <a:p>
            <a:pPr marL="228600" indent="-228600"/>
            <a:r>
              <a:rPr lang="en-US" sz="1400" dirty="0">
                <a:solidFill>
                  <a:prstClr val="black"/>
                </a:solidFill>
                <a:latin typeface="Arial"/>
                <a:ea typeface="Times New Roman"/>
              </a:rPr>
              <a:t>Start and End cone 50cm beyond end line</a:t>
            </a:r>
          </a:p>
          <a:p>
            <a:pPr marL="228600" indent="-228600"/>
            <a:endParaRPr lang="en-GB" sz="1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28600" indent="-228600"/>
            <a:r>
              <a:rPr lang="en-US" sz="1400" dirty="0">
                <a:solidFill>
                  <a:prstClr val="black"/>
                </a:solidFill>
                <a:latin typeface="Arial"/>
                <a:ea typeface="Times New Roman"/>
              </a:rPr>
              <a:t>Pupils must start with one foot by the start (green) cone . </a:t>
            </a:r>
          </a:p>
          <a:p>
            <a:pPr marL="228600" indent="-228600"/>
            <a:r>
              <a:rPr lang="en-US" sz="1400" dirty="0">
                <a:solidFill>
                  <a:prstClr val="black"/>
                </a:solidFill>
                <a:latin typeface="Arial"/>
                <a:ea typeface="Times New Roman"/>
              </a:rPr>
              <a:t>On “go” they run the route as shown whilst moving tennis ball from one side to other</a:t>
            </a:r>
            <a:endParaRPr lang="en-GB" sz="1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28600" indent="-228600"/>
            <a:r>
              <a:rPr lang="en-US" sz="1400" dirty="0">
                <a:solidFill>
                  <a:prstClr val="black"/>
                </a:solidFill>
                <a:latin typeface="Arial"/>
                <a:ea typeface="Times New Roman"/>
              </a:rPr>
              <a:t>The timing finishes when they pass the finish (green) cone.</a:t>
            </a:r>
            <a:endParaRPr lang="en-GB" sz="14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971550" y="2162401"/>
            <a:ext cx="114300" cy="12385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/>
          <p:nvPr/>
        </p:nvSpPr>
        <p:spPr>
          <a:xfrm>
            <a:off x="2724095" y="2057400"/>
            <a:ext cx="247705" cy="228857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230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114800" cy="1162050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Algerian" pitchFamily="82" charset="0"/>
              </a:rPr>
              <a:t>“T” drill test</a:t>
            </a:r>
            <a:endParaRPr lang="en-GB" sz="4000" dirty="0">
              <a:latin typeface="Algerian" pitchFamily="8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SzPct val="112000"/>
              <a:buFont typeface="+mj-lt"/>
              <a:buAutoNum type="arabicPeriod"/>
            </a:pPr>
            <a:r>
              <a:rPr lang="en-GB" dirty="0" smtClean="0"/>
              <a:t>  Start at A</a:t>
            </a:r>
          </a:p>
          <a:p>
            <a:pPr marL="342900" indent="-342900">
              <a:buSzPct val="112000"/>
              <a:buFont typeface="+mj-lt"/>
              <a:buAutoNum type="arabicPeriod"/>
            </a:pPr>
            <a:r>
              <a:rPr lang="en-GB" dirty="0" smtClean="0"/>
              <a:t>  Run and touch B</a:t>
            </a:r>
          </a:p>
          <a:p>
            <a:pPr marL="342900" indent="-342900">
              <a:buSzPct val="112000"/>
              <a:buFont typeface="+mj-lt"/>
              <a:buAutoNum type="arabicPeriod"/>
            </a:pPr>
            <a:r>
              <a:rPr lang="en-GB" dirty="0" smtClean="0"/>
              <a:t>  Sidestep and touch C</a:t>
            </a:r>
          </a:p>
          <a:p>
            <a:pPr marL="342900" indent="-342900">
              <a:buSzPct val="112000"/>
              <a:buFont typeface="+mj-lt"/>
              <a:buAutoNum type="arabicPeriod"/>
            </a:pPr>
            <a:r>
              <a:rPr lang="en-GB" dirty="0" smtClean="0"/>
              <a:t>  Sidestep and touch D</a:t>
            </a:r>
          </a:p>
          <a:p>
            <a:pPr marL="342900" indent="-342900">
              <a:buSzPct val="112000"/>
              <a:buFont typeface="+mj-lt"/>
              <a:buAutoNum type="arabicPeriod"/>
            </a:pPr>
            <a:r>
              <a:rPr lang="en-GB" dirty="0" smtClean="0"/>
              <a:t>  Sidestep and touch B</a:t>
            </a:r>
          </a:p>
          <a:p>
            <a:pPr marL="342900" indent="-342900">
              <a:buSzPct val="112000"/>
              <a:buFont typeface="+mj-lt"/>
              <a:buAutoNum type="arabicPeriod"/>
            </a:pPr>
            <a:r>
              <a:rPr lang="en-GB" dirty="0" smtClean="0"/>
              <a:t>  Run back to A</a:t>
            </a:r>
          </a:p>
          <a:p>
            <a:pPr>
              <a:buBlip>
                <a:blip r:embed="rId2"/>
              </a:buBlip>
            </a:pPr>
            <a:endParaRPr lang="en-GB" dirty="0" smtClean="0"/>
          </a:p>
          <a:p>
            <a:pPr>
              <a:buBlip>
                <a:blip r:embed="rId2"/>
              </a:buBlip>
            </a:pPr>
            <a:endParaRPr lang="en-GB" dirty="0" smtClean="0"/>
          </a:p>
          <a:p>
            <a:r>
              <a:rPr lang="en-GB" b="1" dirty="0" smtClean="0"/>
              <a:t>HOW FAST CAN  YOU DO THIS?</a:t>
            </a:r>
          </a:p>
          <a:p>
            <a:endParaRPr lang="en-GB" dirty="0" smtClean="0"/>
          </a:p>
          <a:p>
            <a:r>
              <a:rPr lang="en-GB" b="1" dirty="0" smtClean="0"/>
              <a:t>1 ATTEMPT</a:t>
            </a:r>
          </a:p>
          <a:p>
            <a:endParaRPr lang="en-GB" dirty="0" smtClean="0"/>
          </a:p>
          <a:p>
            <a:r>
              <a:rPr lang="en-GB" b="1" dirty="0" smtClean="0"/>
              <a:t>GOLD	less than 5 seconds</a:t>
            </a:r>
          </a:p>
          <a:p>
            <a:r>
              <a:rPr lang="en-GB" b="1" dirty="0" smtClean="0"/>
              <a:t>SILVER	less than 8 seconds</a:t>
            </a:r>
          </a:p>
          <a:p>
            <a:r>
              <a:rPr lang="en-GB" b="1" dirty="0" smtClean="0"/>
              <a:t>BRONZE	less than 12 seconds</a:t>
            </a:r>
            <a:endParaRPr lang="en-GB" b="1" dirty="0"/>
          </a:p>
        </p:txBody>
      </p:sp>
      <p:pic>
        <p:nvPicPr>
          <p:cNvPr id="5" name="Picture 2" descr="http://www.topendsports.com/testing/images/t-test.gif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5572132" y="2071678"/>
            <a:ext cx="3238500" cy="299085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6" name="Picture 5" descr="A &amp; T multi skills00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3143248"/>
            <a:ext cx="1382959" cy="1250622"/>
          </a:xfrm>
          <a:prstGeom prst="rect">
            <a:avLst/>
          </a:prstGeom>
        </p:spPr>
      </p:pic>
      <p:pic>
        <p:nvPicPr>
          <p:cNvPr id="7" name="Picture 6" descr="A &amp; T multi skills00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4744" y="4500570"/>
            <a:ext cx="818247" cy="1646862"/>
          </a:xfrm>
          <a:prstGeom prst="rect">
            <a:avLst/>
          </a:prstGeom>
        </p:spPr>
      </p:pic>
      <p:pic>
        <p:nvPicPr>
          <p:cNvPr id="8" name="Picture 7" descr="A &amp; T multi skills001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14744" y="1428736"/>
            <a:ext cx="989439" cy="16512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14942" y="5357826"/>
            <a:ext cx="3714776" cy="83099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prstClr val="black"/>
                </a:solidFill>
              </a:rPr>
              <a:t>“T” JUNCTION OF BADMINTON COURT</a:t>
            </a:r>
          </a:p>
          <a:p>
            <a:pPr algn="ctr"/>
            <a:r>
              <a:rPr lang="en-GB" sz="1600" dirty="0">
                <a:solidFill>
                  <a:prstClr val="black"/>
                </a:solidFill>
              </a:rPr>
              <a:t>4 CONES</a:t>
            </a:r>
          </a:p>
          <a:p>
            <a:pPr algn="ctr"/>
            <a:r>
              <a:rPr lang="en-GB" sz="1600" dirty="0">
                <a:solidFill>
                  <a:prstClr val="black"/>
                </a:solidFill>
              </a:rPr>
              <a:t>STOPWATCH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86446" y="2428868"/>
            <a:ext cx="12858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86644" y="2500306"/>
            <a:ext cx="12858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72330" y="3214686"/>
            <a:ext cx="2143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72330" y="2786058"/>
            <a:ext cx="2143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72330" y="3643314"/>
            <a:ext cx="2143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00892" y="3000372"/>
            <a:ext cx="5000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72330" y="3429000"/>
            <a:ext cx="2857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0800000" flipH="1">
            <a:off x="5786446" y="2571744"/>
            <a:ext cx="1285884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358082" y="2571744"/>
            <a:ext cx="1143008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072330" y="4071942"/>
            <a:ext cx="1428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00892" y="2643182"/>
            <a:ext cx="5715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86578" y="4357694"/>
            <a:ext cx="5000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rot="16200000" flipH="1">
            <a:off x="6266411" y="3734853"/>
            <a:ext cx="1899178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929454" y="3929066"/>
            <a:ext cx="2857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615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471858" cy="1162050"/>
          </a:xfrm>
        </p:spPr>
        <p:txBody>
          <a:bodyPr>
            <a:normAutofit fontScale="90000"/>
          </a:bodyPr>
          <a:lstStyle/>
          <a:p>
            <a:r>
              <a:rPr lang="en-GB" sz="4000" dirty="0" smtClean="0">
                <a:latin typeface="Algerian" pitchFamily="82" charset="0"/>
              </a:rPr>
              <a:t>Ladder drill</a:t>
            </a:r>
            <a:endParaRPr lang="en-GB" sz="4000" dirty="0">
              <a:latin typeface="Algerian" pitchFamily="8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pPr marL="342900" indent="-342900">
              <a:buSzPct val="120000"/>
            </a:pPr>
            <a:r>
              <a:rPr lang="en-GB" dirty="0" smtClean="0"/>
              <a:t>1.  Travel up the ladder putting one  </a:t>
            </a:r>
          </a:p>
          <a:p>
            <a:pPr marL="342900" indent="-342900">
              <a:buSzPct val="120000"/>
            </a:pPr>
            <a:r>
              <a:rPr lang="en-GB" dirty="0" smtClean="0"/>
              <a:t>      foot inside each  space</a:t>
            </a:r>
          </a:p>
          <a:p>
            <a:pPr marL="342900" indent="-342900">
              <a:buSzPct val="120000"/>
            </a:pPr>
            <a:r>
              <a:rPr lang="en-GB" dirty="0" smtClean="0"/>
              <a:t>2.  Run back to the start  (next to ladder).</a:t>
            </a:r>
          </a:p>
          <a:p>
            <a:pPr marL="342900" indent="-342900">
              <a:buSzPct val="120000"/>
            </a:pPr>
            <a:r>
              <a:rPr lang="en-GB" dirty="0" smtClean="0"/>
              <a:t>3.  Travel up the ladder jumping two</a:t>
            </a:r>
          </a:p>
          <a:p>
            <a:pPr marL="342900" indent="-342900">
              <a:buSzPct val="120000"/>
            </a:pPr>
            <a:r>
              <a:rPr lang="en-GB" dirty="0" smtClean="0"/>
              <a:t>      footed into each space</a:t>
            </a:r>
          </a:p>
          <a:p>
            <a:pPr marL="342900" indent="-342900">
              <a:buSzPct val="120000"/>
            </a:pPr>
            <a:r>
              <a:rPr lang="en-GB" dirty="0" smtClean="0"/>
              <a:t>4.  Run back to the start (next to ladder)</a:t>
            </a:r>
          </a:p>
          <a:p>
            <a:pPr marL="342900" indent="-342900">
              <a:buSzPct val="120000"/>
            </a:pPr>
            <a:r>
              <a:rPr lang="en-GB" dirty="0" smtClean="0"/>
              <a:t>5.  Travel sideways up the ladder </a:t>
            </a:r>
          </a:p>
          <a:p>
            <a:pPr marL="342900" indent="-342900">
              <a:buSzPct val="120000"/>
            </a:pPr>
            <a:r>
              <a:rPr lang="en-GB" dirty="0" smtClean="0"/>
              <a:t>      putting  each foot into all the</a:t>
            </a:r>
          </a:p>
          <a:p>
            <a:pPr marL="342900" indent="-342900">
              <a:buSzPct val="120000"/>
            </a:pPr>
            <a:r>
              <a:rPr lang="en-GB" dirty="0" smtClean="0"/>
              <a:t>      spaces</a:t>
            </a:r>
          </a:p>
          <a:p>
            <a:pPr marL="342900" indent="-342900">
              <a:buSzPct val="120000"/>
            </a:pPr>
            <a:r>
              <a:rPr lang="en-GB" dirty="0" smtClean="0"/>
              <a:t>6.   Run back to the start (next to the ladder).</a:t>
            </a:r>
          </a:p>
          <a:p>
            <a:pPr>
              <a:buSzPct val="120000"/>
            </a:pPr>
            <a:endParaRPr lang="en-GB" dirty="0" smtClean="0"/>
          </a:p>
          <a:p>
            <a:pPr>
              <a:buSzPct val="120000"/>
            </a:pPr>
            <a:r>
              <a:rPr lang="en-GB" b="1" dirty="0" smtClean="0"/>
              <a:t>HOW FAST CAN YOU DO THIS?</a:t>
            </a:r>
          </a:p>
          <a:p>
            <a:pPr>
              <a:buSzPct val="120000"/>
            </a:pPr>
            <a:endParaRPr lang="en-GB" dirty="0" smtClean="0"/>
          </a:p>
          <a:p>
            <a:pPr>
              <a:buSzPct val="120000"/>
            </a:pPr>
            <a:r>
              <a:rPr lang="en-GB" b="1" dirty="0" smtClean="0"/>
              <a:t>1 ATTEMPT</a:t>
            </a:r>
          </a:p>
          <a:p>
            <a:pPr>
              <a:buSzPct val="120000"/>
            </a:pPr>
            <a:endParaRPr lang="en-GB" dirty="0" smtClean="0"/>
          </a:p>
          <a:p>
            <a:pPr>
              <a:buSzPct val="120000"/>
            </a:pPr>
            <a:r>
              <a:rPr lang="en-GB" b="1" dirty="0" smtClean="0"/>
              <a:t>GOLD	less than 15 seconds</a:t>
            </a:r>
          </a:p>
          <a:p>
            <a:pPr>
              <a:buSzPct val="120000"/>
            </a:pPr>
            <a:r>
              <a:rPr lang="en-GB" b="1" dirty="0" smtClean="0"/>
              <a:t>SILVER	less than 20 seconds</a:t>
            </a:r>
          </a:p>
          <a:p>
            <a:pPr>
              <a:buSzPct val="120000"/>
            </a:pPr>
            <a:r>
              <a:rPr lang="en-GB" b="1" dirty="0" smtClean="0"/>
              <a:t>BRONZE	less than 25 seconds</a:t>
            </a:r>
          </a:p>
        </p:txBody>
      </p:sp>
      <p:pic>
        <p:nvPicPr>
          <p:cNvPr id="7" name="Picture 6" descr="A &amp; T multi skills0019.JPG"/>
          <p:cNvPicPr>
            <a:picLocks noChangeAspect="1"/>
          </p:cNvPicPr>
          <p:nvPr/>
        </p:nvPicPr>
        <p:blipFill>
          <a:blip r:embed="rId2" cstate="print"/>
          <a:srcRect r="6250" b="10000"/>
          <a:stretch>
            <a:fillRect/>
          </a:stretch>
        </p:blipFill>
        <p:spPr>
          <a:xfrm>
            <a:off x="5286380" y="1000108"/>
            <a:ext cx="1885169" cy="1357322"/>
          </a:xfrm>
          <a:prstGeom prst="rect">
            <a:avLst/>
          </a:prstGeom>
        </p:spPr>
      </p:pic>
      <p:pic>
        <p:nvPicPr>
          <p:cNvPr id="8" name="Picture 7" descr="A &amp; T multi skills00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2571744"/>
            <a:ext cx="1857388" cy="1393041"/>
          </a:xfrm>
          <a:prstGeom prst="rect">
            <a:avLst/>
          </a:prstGeom>
        </p:spPr>
      </p:pic>
      <p:pic>
        <p:nvPicPr>
          <p:cNvPr id="11" name="Picture 10" descr="A &amp; T multi skills00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4143380"/>
            <a:ext cx="1857388" cy="139304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14744" y="5643578"/>
            <a:ext cx="492922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prstClr val="black"/>
                </a:solidFill>
              </a:rPr>
              <a:t>LARGE LADDER, RED &amp; GREEN SPOT AT START/FINISH</a:t>
            </a:r>
          </a:p>
          <a:p>
            <a:pPr algn="ctr"/>
            <a:r>
              <a:rPr lang="en-GB" sz="1600" b="1" dirty="0">
                <a:solidFill>
                  <a:prstClr val="black"/>
                </a:solidFill>
              </a:rPr>
              <a:t>STOPWATCH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72000" y="1285860"/>
            <a:ext cx="4357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43438" y="2857496"/>
            <a:ext cx="4357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43438" y="4357694"/>
            <a:ext cx="4357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49340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latin typeface="Algerian" pitchFamily="82" charset="0"/>
              </a:rPr>
              <a:t>Slalom</a:t>
            </a:r>
            <a:endParaRPr lang="en-GB" sz="4000" dirty="0">
              <a:latin typeface="Algerian" pitchFamily="8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GB" dirty="0" smtClean="0"/>
              <a:t>Weave in and  out of the poles.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 Run back to the start.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Repeat</a:t>
            </a:r>
          </a:p>
          <a:p>
            <a:endParaRPr lang="en-GB" dirty="0" smtClean="0"/>
          </a:p>
          <a:p>
            <a:r>
              <a:rPr lang="en-GB" b="1" dirty="0" smtClean="0"/>
              <a:t>HOW MANY TIMES CAN YOU DO THIS IN 30 SECONDS?</a:t>
            </a:r>
          </a:p>
          <a:p>
            <a:endParaRPr lang="en-GB" b="1" dirty="0" smtClean="0"/>
          </a:p>
          <a:p>
            <a:r>
              <a:rPr lang="en-GB" b="1" dirty="0" smtClean="0"/>
              <a:t>1 ATTEMPT</a:t>
            </a:r>
          </a:p>
          <a:p>
            <a:endParaRPr lang="en-GB" dirty="0" smtClean="0"/>
          </a:p>
          <a:p>
            <a:r>
              <a:rPr lang="en-GB" b="1" dirty="0" smtClean="0"/>
              <a:t>GOLD	5</a:t>
            </a:r>
          </a:p>
          <a:p>
            <a:r>
              <a:rPr lang="en-GB" b="1" dirty="0" smtClean="0"/>
              <a:t>SILVER	4</a:t>
            </a:r>
          </a:p>
          <a:p>
            <a:r>
              <a:rPr lang="en-GB" b="1" dirty="0" smtClean="0"/>
              <a:t>BRONZE	3</a:t>
            </a:r>
            <a:endParaRPr lang="en-GB" b="1" dirty="0"/>
          </a:p>
        </p:txBody>
      </p:sp>
      <p:pic>
        <p:nvPicPr>
          <p:cNvPr id="6" name="Picture 5" descr="A &amp; T multi skills0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1047710"/>
            <a:ext cx="1643074" cy="2190766"/>
          </a:xfrm>
          <a:prstGeom prst="rect">
            <a:avLst/>
          </a:prstGeom>
        </p:spPr>
      </p:pic>
      <p:pic>
        <p:nvPicPr>
          <p:cNvPr id="7" name="Picture 6" descr="A &amp; T multi skills00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3571875"/>
            <a:ext cx="1571636" cy="20955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28992" y="5786454"/>
            <a:ext cx="478634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prstClr val="black"/>
                </a:solidFill>
              </a:rPr>
              <a:t>5 POLES ACROSS WIDTH OF A BADMINTON COURT</a:t>
            </a:r>
          </a:p>
          <a:p>
            <a:pPr algn="ctr"/>
            <a:r>
              <a:rPr lang="en-GB" sz="1600" dirty="0">
                <a:solidFill>
                  <a:prstClr val="black"/>
                </a:solidFill>
              </a:rPr>
              <a:t>RED &amp; GREEN SPOT, STOPWATCH</a:t>
            </a:r>
          </a:p>
        </p:txBody>
      </p:sp>
    </p:spTree>
    <p:extLst>
      <p:ext uri="{BB962C8B-B14F-4D97-AF65-F5344CB8AC3E}">
        <p14:creationId xmlns:p14="http://schemas.microsoft.com/office/powerpoint/2010/main" val="3915658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14998" cy="1162050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Algerian" pitchFamily="82" charset="0"/>
              </a:rPr>
              <a:t>Mini hurdles drill</a:t>
            </a:r>
            <a:endParaRPr lang="en-GB" sz="4000" dirty="0">
              <a:latin typeface="Algerian" pitchFamily="8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 smtClean="0"/>
              <a:t>Run forwards over the 1</a:t>
            </a:r>
            <a:r>
              <a:rPr lang="en-GB" baseline="30000" dirty="0" smtClean="0"/>
              <a:t>st</a:t>
            </a:r>
            <a:r>
              <a:rPr lang="en-GB" dirty="0" smtClean="0"/>
              <a:t> set of three hurdles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Sidestep over the 2</a:t>
            </a:r>
            <a:r>
              <a:rPr lang="en-GB" baseline="30000" dirty="0" smtClean="0"/>
              <a:t>nd</a:t>
            </a:r>
            <a:r>
              <a:rPr lang="en-GB" dirty="0" smtClean="0"/>
              <a:t> set of three hurdles.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Run forwards over the 3</a:t>
            </a:r>
            <a:r>
              <a:rPr lang="en-GB" baseline="30000" dirty="0" smtClean="0"/>
              <a:t>rd</a:t>
            </a:r>
            <a:r>
              <a:rPr lang="en-GB" dirty="0" smtClean="0"/>
              <a:t> set of three hurdles</a:t>
            </a:r>
          </a:p>
          <a:p>
            <a:pPr marL="342900" indent="-342900"/>
            <a:endParaRPr lang="en-GB" dirty="0" smtClean="0"/>
          </a:p>
          <a:p>
            <a:pPr marL="342900" indent="-342900"/>
            <a:r>
              <a:rPr lang="en-GB" b="1" dirty="0" smtClean="0"/>
              <a:t>HOW  LONG DOES IT TAKE YOU TO DO 3 </a:t>
            </a:r>
          </a:p>
          <a:p>
            <a:pPr marL="342900" indent="-342900"/>
            <a:r>
              <a:rPr lang="en-GB" b="1" dirty="0" smtClean="0"/>
              <a:t>CIRCUITS WITHOUT ANY MISTAKES?</a:t>
            </a:r>
          </a:p>
          <a:p>
            <a:pPr marL="342900" indent="-342900" algn="ctr"/>
            <a:endParaRPr lang="en-GB" b="1" dirty="0" smtClean="0"/>
          </a:p>
          <a:p>
            <a:pPr marL="342900" indent="-342900"/>
            <a:r>
              <a:rPr lang="en-GB" b="1" dirty="0" smtClean="0"/>
              <a:t>1 ATTEMPT</a:t>
            </a:r>
          </a:p>
          <a:p>
            <a:pPr marL="342900" indent="-342900" algn="ctr"/>
            <a:endParaRPr lang="en-GB" dirty="0" smtClean="0"/>
          </a:p>
          <a:p>
            <a:pPr marL="342900" indent="-342900"/>
            <a:r>
              <a:rPr lang="en-GB" b="1" dirty="0" smtClean="0"/>
              <a:t>GOLD	less than 16 seconds</a:t>
            </a:r>
          </a:p>
          <a:p>
            <a:pPr marL="342900" indent="-342900"/>
            <a:r>
              <a:rPr lang="en-GB" b="1" dirty="0" smtClean="0"/>
              <a:t>		AND no mistakes </a:t>
            </a:r>
          </a:p>
          <a:p>
            <a:pPr marL="342900" indent="-342900"/>
            <a:r>
              <a:rPr lang="en-GB" b="1" dirty="0" smtClean="0"/>
              <a:t>SILVER	less than 20 seconds</a:t>
            </a:r>
          </a:p>
          <a:p>
            <a:pPr marL="342900" indent="-342900"/>
            <a:r>
              <a:rPr lang="en-GB" b="1" dirty="0" smtClean="0"/>
              <a:t>		one mistake allowed</a:t>
            </a:r>
          </a:p>
          <a:p>
            <a:pPr marL="342900" indent="-342900"/>
            <a:r>
              <a:rPr lang="en-GB" b="1" dirty="0" smtClean="0"/>
              <a:t>BRONZE	less than 24 seconds</a:t>
            </a:r>
          </a:p>
          <a:p>
            <a:pPr marL="342900" indent="-342900"/>
            <a:r>
              <a:rPr lang="en-GB" b="1" dirty="0" smtClean="0"/>
              <a:t>		more than one mistake 	allowed</a:t>
            </a:r>
          </a:p>
          <a:p>
            <a:pPr marL="342900" indent="-342900"/>
            <a:endParaRPr lang="en-GB" dirty="0" smtClean="0"/>
          </a:p>
          <a:p>
            <a:pPr marL="342900" indent="-342900"/>
            <a:r>
              <a:rPr lang="en-GB" dirty="0" smtClean="0"/>
              <a:t> </a:t>
            </a:r>
          </a:p>
        </p:txBody>
      </p:sp>
      <p:pic>
        <p:nvPicPr>
          <p:cNvPr id="17412" name="Picture 4" descr="http://images.athleticstuff.com/f/726/16199/4h/www.athleticstuff.com/astuff/assets/product_images/new2006/hurdles.jpg"/>
          <p:cNvPicPr>
            <a:picLocks noChangeAspect="1" noChangeArrowheads="1"/>
          </p:cNvPicPr>
          <p:nvPr/>
        </p:nvPicPr>
        <p:blipFill>
          <a:blip r:embed="rId2"/>
          <a:srcRect l="48334"/>
          <a:stretch>
            <a:fillRect/>
          </a:stretch>
        </p:blipFill>
        <p:spPr bwMode="auto">
          <a:xfrm>
            <a:off x="4071934" y="1428736"/>
            <a:ext cx="1571143" cy="1500198"/>
          </a:xfrm>
          <a:prstGeom prst="rect">
            <a:avLst/>
          </a:prstGeom>
          <a:noFill/>
        </p:spPr>
      </p:pic>
      <p:pic>
        <p:nvPicPr>
          <p:cNvPr id="7" name="Picture 4" descr="http://images.athleticstuff.com/f/726/16199/4h/www.athleticstuff.com/astuff/assets/product_images/new2006/hurdles.jpg"/>
          <p:cNvPicPr>
            <a:picLocks noChangeAspect="1" noChangeArrowheads="1"/>
          </p:cNvPicPr>
          <p:nvPr/>
        </p:nvPicPr>
        <p:blipFill>
          <a:blip r:embed="rId2"/>
          <a:srcRect r="51666"/>
          <a:stretch>
            <a:fillRect/>
          </a:stretch>
        </p:blipFill>
        <p:spPr bwMode="auto">
          <a:xfrm>
            <a:off x="4071934" y="3000372"/>
            <a:ext cx="1643074" cy="1677057"/>
          </a:xfrm>
          <a:prstGeom prst="rect">
            <a:avLst/>
          </a:prstGeom>
          <a:noFill/>
        </p:spPr>
      </p:pic>
      <p:pic>
        <p:nvPicPr>
          <p:cNvPr id="8" name="Picture 4" descr="http://images.athleticstuff.com/f/726/16199/4h/www.athleticstuff.com/astuff/assets/product_images/new2006/hurdles.jpg"/>
          <p:cNvPicPr>
            <a:picLocks noChangeAspect="1" noChangeArrowheads="1"/>
          </p:cNvPicPr>
          <p:nvPr/>
        </p:nvPicPr>
        <p:blipFill>
          <a:blip r:embed="rId2"/>
          <a:srcRect l="48334"/>
          <a:stretch>
            <a:fillRect/>
          </a:stretch>
        </p:blipFill>
        <p:spPr bwMode="auto">
          <a:xfrm>
            <a:off x="4071934" y="4786322"/>
            <a:ext cx="1571636" cy="1500669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>
          <a:xfrm rot="5400000" flipH="1" flipV="1">
            <a:off x="5930116" y="2928140"/>
            <a:ext cx="15716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786578" y="2143116"/>
            <a:ext cx="171451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7787504" y="2928140"/>
            <a:ext cx="142876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571868" y="20002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71868" y="35718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71868" y="52149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29322" y="4643446"/>
            <a:ext cx="285752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prstClr val="black"/>
                </a:solidFill>
              </a:rPr>
              <a:t>9 HURDLES, SET OUT AS 3 SETS OF 3. BETWEEN THE HURDLES IS THE LENGTH OF ONE HURDLE</a:t>
            </a:r>
          </a:p>
          <a:p>
            <a:r>
              <a:rPr lang="en-GB" sz="1600" dirty="0">
                <a:solidFill>
                  <a:prstClr val="black"/>
                </a:solidFill>
              </a:rPr>
              <a:t>RED &amp; GREEN SPOT</a:t>
            </a:r>
          </a:p>
          <a:p>
            <a:r>
              <a:rPr lang="en-GB" sz="1600" dirty="0">
                <a:solidFill>
                  <a:prstClr val="black"/>
                </a:solidFill>
              </a:rPr>
              <a:t>STOPWATCH</a:t>
            </a:r>
          </a:p>
        </p:txBody>
      </p:sp>
      <p:cxnSp>
        <p:nvCxnSpPr>
          <p:cNvPr id="25" name="Elbow Connector 24"/>
          <p:cNvCxnSpPr/>
          <p:nvPr/>
        </p:nvCxnSpPr>
        <p:spPr>
          <a:xfrm flipV="1">
            <a:off x="6429388" y="3357562"/>
            <a:ext cx="500066" cy="285752"/>
          </a:xfrm>
          <a:prstGeom prst="bentConnector3">
            <a:avLst>
              <a:gd name="adj1" fmla="val 714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/>
          <p:nvPr/>
        </p:nvCxnSpPr>
        <p:spPr>
          <a:xfrm flipV="1">
            <a:off x="6429388" y="2928934"/>
            <a:ext cx="500066" cy="285752"/>
          </a:xfrm>
          <a:prstGeom prst="bentConnector3">
            <a:avLst>
              <a:gd name="adj1" fmla="val 714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/>
          <p:nvPr/>
        </p:nvCxnSpPr>
        <p:spPr>
          <a:xfrm flipV="1">
            <a:off x="6429388" y="2500306"/>
            <a:ext cx="500066" cy="285752"/>
          </a:xfrm>
          <a:prstGeom prst="bentConnector3">
            <a:avLst>
              <a:gd name="adj1" fmla="val 714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/>
          <p:nvPr/>
        </p:nvCxnSpPr>
        <p:spPr>
          <a:xfrm flipV="1">
            <a:off x="8215338" y="2428868"/>
            <a:ext cx="500066" cy="285752"/>
          </a:xfrm>
          <a:prstGeom prst="bentConnector3">
            <a:avLst>
              <a:gd name="adj1" fmla="val 714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/>
          <p:nvPr/>
        </p:nvCxnSpPr>
        <p:spPr>
          <a:xfrm flipV="1">
            <a:off x="8215338" y="2857496"/>
            <a:ext cx="500066" cy="285752"/>
          </a:xfrm>
          <a:prstGeom prst="bentConnector3">
            <a:avLst>
              <a:gd name="adj1" fmla="val 714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/>
          <p:nvPr/>
        </p:nvCxnSpPr>
        <p:spPr>
          <a:xfrm flipV="1">
            <a:off x="8215338" y="3357562"/>
            <a:ext cx="500066" cy="285752"/>
          </a:xfrm>
          <a:prstGeom prst="bentConnector3">
            <a:avLst>
              <a:gd name="adj1" fmla="val 714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/>
          <p:nvPr/>
        </p:nvCxnSpPr>
        <p:spPr>
          <a:xfrm rot="16200000" flipH="1">
            <a:off x="6750859" y="2035959"/>
            <a:ext cx="428628" cy="214314"/>
          </a:xfrm>
          <a:prstGeom prst="bentConnector3">
            <a:avLst>
              <a:gd name="adj1" fmla="val 1666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/>
          <p:nvPr/>
        </p:nvCxnSpPr>
        <p:spPr>
          <a:xfrm rot="16200000" flipH="1">
            <a:off x="7250925" y="2035959"/>
            <a:ext cx="428628" cy="214314"/>
          </a:xfrm>
          <a:prstGeom prst="bentConnector3">
            <a:avLst>
              <a:gd name="adj1" fmla="val 1666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/>
          <p:nvPr/>
        </p:nvCxnSpPr>
        <p:spPr>
          <a:xfrm rot="16200000" flipH="1">
            <a:off x="7822429" y="2035959"/>
            <a:ext cx="428628" cy="214314"/>
          </a:xfrm>
          <a:prstGeom prst="bentConnector3">
            <a:avLst>
              <a:gd name="adj1" fmla="val 1666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6787372" y="2643182"/>
            <a:ext cx="284958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6787372" y="3071016"/>
            <a:ext cx="284958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6787372" y="3499644"/>
            <a:ext cx="284958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8573322" y="2570950"/>
            <a:ext cx="284958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8573322" y="3499644"/>
            <a:ext cx="284958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8573322" y="2999578"/>
            <a:ext cx="284958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10800000">
            <a:off x="6858016" y="2357430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10800000">
            <a:off x="7358082" y="2357430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10800000">
            <a:off x="7929586" y="2357430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000760" y="30718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358082" y="15001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929586" y="29289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357950" y="3786190"/>
            <a:ext cx="9827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START &amp;</a:t>
            </a:r>
          </a:p>
          <a:p>
            <a:r>
              <a:rPr lang="en-GB" b="1" dirty="0">
                <a:solidFill>
                  <a:prstClr val="black"/>
                </a:solidFill>
              </a:rPr>
              <a:t>FINISH</a:t>
            </a:r>
          </a:p>
        </p:txBody>
      </p:sp>
    </p:spTree>
    <p:extLst>
      <p:ext uri="{BB962C8B-B14F-4D97-AF65-F5344CB8AC3E}">
        <p14:creationId xmlns:p14="http://schemas.microsoft.com/office/powerpoint/2010/main" val="688282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043494" cy="1162050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Algerian" pitchFamily="82" charset="0"/>
              </a:rPr>
              <a:t>THE OLYMPIC RINGS</a:t>
            </a:r>
            <a:endParaRPr lang="en-GB" sz="4000" dirty="0">
              <a:latin typeface="Algerian" pitchFamily="8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Start behind a line 4 metres from the rings.</a:t>
            </a:r>
          </a:p>
          <a:p>
            <a:endParaRPr lang="en-GB" dirty="0" smtClean="0"/>
          </a:p>
          <a:p>
            <a:r>
              <a:rPr lang="en-GB" dirty="0" smtClean="0"/>
              <a:t>You have to throw all 5 implements through separate hoops: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Sponge tennis ball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Large sponge ball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Sponge discus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Sponge javelin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Beanbag</a:t>
            </a:r>
          </a:p>
          <a:p>
            <a:pPr marL="342900" indent="-342900">
              <a:buFont typeface="+mj-lt"/>
              <a:buAutoNum type="arabicPeriod"/>
            </a:pPr>
            <a:endParaRPr lang="en-GB" dirty="0" smtClean="0"/>
          </a:p>
          <a:p>
            <a:pPr marL="342900" indent="-342900"/>
            <a:r>
              <a:rPr lang="en-GB" b="1" dirty="0" smtClean="0"/>
              <a:t>1 ATTEMPT</a:t>
            </a:r>
          </a:p>
          <a:p>
            <a:pPr marL="342900" indent="-342900">
              <a:buFont typeface="+mj-lt"/>
              <a:buAutoNum type="arabicPeriod"/>
            </a:pPr>
            <a:endParaRPr lang="en-GB" dirty="0" smtClean="0"/>
          </a:p>
          <a:p>
            <a:pPr marL="342900" indent="-342900"/>
            <a:r>
              <a:rPr lang="en-GB" b="1" dirty="0" smtClean="0"/>
              <a:t>GOLD	5</a:t>
            </a:r>
          </a:p>
          <a:p>
            <a:pPr marL="342900" indent="-342900"/>
            <a:r>
              <a:rPr lang="en-GB" b="1" dirty="0" smtClean="0"/>
              <a:t>SILVER	4</a:t>
            </a:r>
          </a:p>
          <a:p>
            <a:pPr marL="342900" indent="-342900"/>
            <a:r>
              <a:rPr lang="en-GB" b="1" dirty="0" smtClean="0"/>
              <a:t>BRONZE	3</a:t>
            </a:r>
          </a:p>
          <a:p>
            <a:pPr marL="342900" indent="-342900">
              <a:buFont typeface="+mj-lt"/>
              <a:buAutoNum type="arabicPeriod"/>
            </a:pPr>
            <a:endParaRPr lang="en-GB" dirty="0" smtClean="0"/>
          </a:p>
        </p:txBody>
      </p:sp>
      <p:pic>
        <p:nvPicPr>
          <p:cNvPr id="5" name="Picture 4" descr="A &amp; T multi skills00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1643050"/>
            <a:ext cx="4178627" cy="27737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71934" y="5072074"/>
            <a:ext cx="457203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prstClr val="black"/>
                </a:solidFill>
              </a:rPr>
              <a:t>5 HOOPS SUSPENDED FROM VOLLEYBALL NET HEIGHT</a:t>
            </a:r>
          </a:p>
        </p:txBody>
      </p:sp>
    </p:spTree>
    <p:extLst>
      <p:ext uri="{BB962C8B-B14F-4D97-AF65-F5344CB8AC3E}">
        <p14:creationId xmlns:p14="http://schemas.microsoft.com/office/powerpoint/2010/main" val="390749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114800" cy="1162050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Algerian" pitchFamily="82" charset="0"/>
              </a:rPr>
              <a:t>JUMP THE RIVER</a:t>
            </a:r>
            <a:endParaRPr lang="en-GB" sz="4000" dirty="0">
              <a:latin typeface="Algerian" pitchFamily="8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186106" cy="4691063"/>
          </a:xfrm>
        </p:spPr>
        <p:txBody>
          <a:bodyPr/>
          <a:lstStyle/>
          <a:p>
            <a:r>
              <a:rPr lang="en-GB" dirty="0" smtClean="0"/>
              <a:t>Start on a spot and land on the spot across the river.</a:t>
            </a:r>
          </a:p>
          <a:p>
            <a:endParaRPr lang="en-GB" dirty="0" smtClean="0"/>
          </a:p>
          <a:p>
            <a:r>
              <a:rPr lang="en-GB" dirty="0" smtClean="0"/>
              <a:t>You can take off from 1 or 2 feet.</a:t>
            </a:r>
          </a:p>
          <a:p>
            <a:r>
              <a:rPr lang="en-GB" dirty="0" smtClean="0"/>
              <a:t>You can land on 1 or 2 feet.</a:t>
            </a:r>
          </a:p>
          <a:p>
            <a:endParaRPr lang="en-GB" dirty="0" smtClean="0"/>
          </a:p>
          <a:p>
            <a:r>
              <a:rPr lang="en-GB" dirty="0" smtClean="0"/>
              <a:t>You cannot touch the blue river with any part of your body.</a:t>
            </a:r>
          </a:p>
          <a:p>
            <a:endParaRPr lang="en-GB" dirty="0" smtClean="0"/>
          </a:p>
          <a:p>
            <a:r>
              <a:rPr lang="en-GB" b="1" dirty="0" smtClean="0"/>
              <a:t>HOW FAR CAN YOU JUMP?</a:t>
            </a:r>
          </a:p>
          <a:p>
            <a:endParaRPr lang="en-GB" dirty="0" smtClean="0"/>
          </a:p>
          <a:p>
            <a:r>
              <a:rPr lang="en-GB" b="1" dirty="0" smtClean="0"/>
              <a:t>3 ATTEMPTS – BEST ATTEMPT COUNTS</a:t>
            </a:r>
          </a:p>
          <a:p>
            <a:endParaRPr lang="en-GB" dirty="0" smtClean="0"/>
          </a:p>
          <a:p>
            <a:r>
              <a:rPr lang="en-GB" b="1" dirty="0" smtClean="0"/>
              <a:t>GOLD	150cm+</a:t>
            </a:r>
          </a:p>
          <a:p>
            <a:r>
              <a:rPr lang="en-GB" b="1" dirty="0" smtClean="0"/>
              <a:t>SILVER	100cm+</a:t>
            </a:r>
          </a:p>
          <a:p>
            <a:r>
              <a:rPr lang="en-GB" b="1" dirty="0" smtClean="0"/>
              <a:t>BRONZE	50cm+</a:t>
            </a:r>
          </a:p>
          <a:p>
            <a:endParaRPr lang="en-GB" dirty="0"/>
          </a:p>
        </p:txBody>
      </p:sp>
      <p:pic>
        <p:nvPicPr>
          <p:cNvPr id="7" name="Content Placeholder 6" descr="A &amp; T multi skills00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7620" y="1928802"/>
            <a:ext cx="2190765" cy="1643074"/>
          </a:xfrm>
        </p:spPr>
      </p:pic>
      <p:pic>
        <p:nvPicPr>
          <p:cNvPr id="8" name="Picture 7" descr="A &amp; T multi skills00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3714752"/>
            <a:ext cx="2214578" cy="1660934"/>
          </a:xfrm>
          <a:prstGeom prst="rect">
            <a:avLst/>
          </a:prstGeom>
        </p:spPr>
      </p:pic>
      <p:pic>
        <p:nvPicPr>
          <p:cNvPr id="9" name="Picture 8" descr="A &amp; T multi skills00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1928802"/>
            <a:ext cx="2190765" cy="1643074"/>
          </a:xfrm>
          <a:prstGeom prst="rect">
            <a:avLst/>
          </a:prstGeom>
        </p:spPr>
      </p:pic>
      <p:pic>
        <p:nvPicPr>
          <p:cNvPr id="11" name="Picture 10" descr="A &amp; T multi skills00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950" y="3714752"/>
            <a:ext cx="2214578" cy="16609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57620" y="5429264"/>
            <a:ext cx="471490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prstClr val="black"/>
                </a:solidFill>
              </a:rPr>
              <a:t>SPOTS ARE 50CM, 75CM, 100CM, 125CM, 150CM AND 175CM APART.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57620" y="1571612"/>
            <a:ext cx="4643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prstClr val="black"/>
                </a:solidFill>
              </a:rPr>
              <a:t>      1 or 2 foot take off                           1 or 2 foot landing</a:t>
            </a:r>
          </a:p>
        </p:txBody>
      </p:sp>
    </p:spTree>
    <p:extLst>
      <p:ext uri="{BB962C8B-B14F-4D97-AF65-F5344CB8AC3E}">
        <p14:creationId xmlns:p14="http://schemas.microsoft.com/office/powerpoint/2010/main" val="1138784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186634" cy="1162050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Algerian" pitchFamily="82" charset="0"/>
              </a:rPr>
              <a:t>Matching cones to spots</a:t>
            </a:r>
            <a:endParaRPr lang="en-GB" sz="4000" dirty="0">
              <a:latin typeface="Algerian" pitchFamily="82" charset="0"/>
            </a:endParaRPr>
          </a:p>
        </p:txBody>
      </p:sp>
      <p:pic>
        <p:nvPicPr>
          <p:cNvPr id="5" name="Content Placeholder 4" descr="A &amp; T multi skills00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14810" y="1500175"/>
            <a:ext cx="2786082" cy="178948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186106" cy="4691063"/>
          </a:xfrm>
        </p:spPr>
        <p:txBody>
          <a:bodyPr/>
          <a:lstStyle/>
          <a:p>
            <a:r>
              <a:rPr lang="en-GB" dirty="0" smtClean="0"/>
              <a:t>Take one cone at a time from the hoop in the middle and place it on the same coloured spot.</a:t>
            </a:r>
          </a:p>
          <a:p>
            <a:endParaRPr lang="en-GB" dirty="0" smtClean="0"/>
          </a:p>
          <a:p>
            <a:r>
              <a:rPr lang="en-GB" dirty="0" smtClean="0"/>
              <a:t>Cones must be on the spot and not on the floor.</a:t>
            </a:r>
          </a:p>
          <a:p>
            <a:endParaRPr lang="en-GB" dirty="0" smtClean="0"/>
          </a:p>
          <a:p>
            <a:r>
              <a:rPr lang="en-GB" b="1" dirty="0" smtClean="0"/>
              <a:t>HOW LONG WILL THIS TAKE YOU TO DO?</a:t>
            </a:r>
          </a:p>
          <a:p>
            <a:endParaRPr lang="en-GB" dirty="0" smtClean="0"/>
          </a:p>
          <a:p>
            <a:r>
              <a:rPr lang="en-GB" b="1" dirty="0" smtClean="0"/>
              <a:t>1 ATTEMPT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b="1" dirty="0" smtClean="0"/>
              <a:t>GOLD	less than 10 seconds</a:t>
            </a:r>
          </a:p>
          <a:p>
            <a:r>
              <a:rPr lang="en-GB" b="1" dirty="0" smtClean="0"/>
              <a:t>SILVER	less than 15 seconds</a:t>
            </a:r>
          </a:p>
          <a:p>
            <a:r>
              <a:rPr lang="en-GB" b="1" dirty="0" smtClean="0"/>
              <a:t>BRONZE	less than 20 seconds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6" name="Picture 5" descr="A &amp; T multi skills00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3429000"/>
            <a:ext cx="2833707" cy="21252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14744" y="5786454"/>
            <a:ext cx="385765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prstClr val="black"/>
                </a:solidFill>
              </a:rPr>
              <a:t>8 DIMPLE CONES INSIDE A HOOP &amp; 8 SPOTS 2M FROM THE HOOP</a:t>
            </a:r>
          </a:p>
        </p:txBody>
      </p:sp>
    </p:spTree>
    <p:extLst>
      <p:ext uri="{BB962C8B-B14F-4D97-AF65-F5344CB8AC3E}">
        <p14:creationId xmlns:p14="http://schemas.microsoft.com/office/powerpoint/2010/main" val="3959248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1105</Words>
  <Application>Microsoft Office PowerPoint</Application>
  <PresentationFormat>On-screen Show (4:3)</PresentationFormat>
  <Paragraphs>285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Algerian</vt:lpstr>
      <vt:lpstr>Arial</vt:lpstr>
      <vt:lpstr>Calibri</vt:lpstr>
      <vt:lpstr>Symbol</vt:lpstr>
      <vt:lpstr>Times New Roman</vt:lpstr>
      <vt:lpstr>Office Theme</vt:lpstr>
      <vt:lpstr>PowerPoint Presentation</vt:lpstr>
      <vt:lpstr>PowerPoint Presentation</vt:lpstr>
      <vt:lpstr>“T” drill test</vt:lpstr>
      <vt:lpstr>Ladder drill</vt:lpstr>
      <vt:lpstr>Slalom</vt:lpstr>
      <vt:lpstr>Mini hurdles drill</vt:lpstr>
      <vt:lpstr>THE OLYMPIC RINGS</vt:lpstr>
      <vt:lpstr>JUMP THE RIVER</vt:lpstr>
      <vt:lpstr>Matching cones to spots</vt:lpstr>
      <vt:lpstr>THROW &amp;CATCH</vt:lpstr>
      <vt:lpstr>Hoopla</vt:lpstr>
      <vt:lpstr>shooting</vt:lpstr>
      <vt:lpstr>Bounce up</vt:lpstr>
      <vt:lpstr>Speed bounce</vt:lpstr>
      <vt:lpstr>Bouncing ball on bench</vt:lpstr>
      <vt:lpstr>Jump &amp; catch</vt:lpstr>
      <vt:lpstr>STORK balance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Gail Halls</dc:creator>
  <cp:lastModifiedBy>Claire Moore</cp:lastModifiedBy>
  <cp:revision>1</cp:revision>
  <dcterms:created xsi:type="dcterms:W3CDTF">2018-09-23T12:33:34Z</dcterms:created>
  <dcterms:modified xsi:type="dcterms:W3CDTF">2020-04-29T09:36:36Z</dcterms:modified>
</cp:coreProperties>
</file>